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1"/>
    <p:sldMasterId id="2147483671" r:id="rId2"/>
  </p:sldMasterIdLst>
  <p:sldIdLst>
    <p:sldId id="258" r:id="rId3"/>
    <p:sldId id="261" r:id="rId4"/>
  </p:sldIdLst>
  <p:sldSz cx="6858000" cy="9906000" type="A4"/>
  <p:notesSz cx="6735763" cy="9866313"/>
  <p:embeddedFontLst>
    <p:embeddedFont>
      <p:font typeface="Arial Black" panose="020B0A04020102020204" pitchFamily="34" charset="0"/>
      <p:bold r:id="rId5"/>
    </p:embeddedFont>
    <p:embeddedFont>
      <p:font typeface="Arial Narrow" panose="020B0606020202030204" pitchFamily="34" charset="0"/>
      <p:regular r:id="rId6"/>
      <p:bold r:id="rId7"/>
      <p:italic r:id="rId8"/>
      <p:boldItalic r:id="rId9"/>
    </p:embeddedFont>
    <p:embeddedFont>
      <p:font typeface="맑은 고딕" panose="020B0503020000020004" pitchFamily="34" charset="-127"/>
      <p:regular r:id="rId10"/>
      <p:bold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B11116"/>
    <a:srgbClr val="E5E5E7"/>
    <a:srgbClr val="D6D6D8"/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395" autoAdjust="0"/>
    <p:restoredTop sz="94660"/>
  </p:normalViewPr>
  <p:slideViewPr>
    <p:cSldViewPr snapToGrid="0">
      <p:cViewPr>
        <p:scale>
          <a:sx n="190" d="100"/>
          <a:sy n="190" d="100"/>
        </p:scale>
        <p:origin x="1570" y="-45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font" Target="fonts/font3.fntdata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ableStyles" Target="tableStyles.xml"/><Relationship Id="rId10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font" Target="fonts/font5.fntdata"/><Relationship Id="rId14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ing Evalu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 userDrawn="1"/>
        </p:nvSpPr>
        <p:spPr>
          <a:xfrm>
            <a:off x="0" y="0"/>
            <a:ext cx="1276350" cy="1196340"/>
          </a:xfrm>
          <a:prstGeom prst="rect">
            <a:avLst/>
          </a:prstGeom>
          <a:solidFill>
            <a:srgbClr val="E5E5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80" y="206490"/>
            <a:ext cx="966369" cy="791971"/>
          </a:xfrm>
          <a:prstGeom prst="rect">
            <a:avLst/>
          </a:prstGeom>
        </p:spPr>
      </p:pic>
      <p:sp>
        <p:nvSpPr>
          <p:cNvPr id="43" name="Rectangle 42"/>
          <p:cNvSpPr/>
          <p:nvPr userDrawn="1"/>
        </p:nvSpPr>
        <p:spPr>
          <a:xfrm>
            <a:off x="1276350" y="1"/>
            <a:ext cx="5581651" cy="1195833"/>
          </a:xfrm>
          <a:prstGeom prst="rect">
            <a:avLst/>
          </a:prstGeom>
          <a:solidFill>
            <a:srgbClr val="B111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/>
          <p:cNvSpPr txBox="1"/>
          <p:nvPr userDrawn="1"/>
        </p:nvSpPr>
        <p:spPr>
          <a:xfrm>
            <a:off x="1503636" y="59307"/>
            <a:ext cx="4038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Arial Black" panose="020B0A04020102020204" pitchFamily="34" charset="0"/>
              </a:rPr>
              <a:t>SPEAKING</a:t>
            </a:r>
          </a:p>
          <a:p>
            <a:r>
              <a:rPr lang="en-US" altLang="ko-KR" sz="3200" b="1" dirty="0">
                <a:solidFill>
                  <a:schemeClr val="bg1"/>
                </a:solidFill>
                <a:latin typeface="Arial Black" panose="020B0A04020102020204" pitchFamily="34" charset="0"/>
              </a:rPr>
              <a:t>EVALUATION</a:t>
            </a:r>
            <a:endParaRPr lang="ko-KR" altLang="en-US" sz="32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45" name="Group 44"/>
          <p:cNvGrpSpPr/>
          <p:nvPr userDrawn="1"/>
        </p:nvGrpSpPr>
        <p:grpSpPr>
          <a:xfrm>
            <a:off x="221881" y="1304278"/>
            <a:ext cx="2273674" cy="318983"/>
            <a:chOff x="221881" y="1304278"/>
            <a:chExt cx="2273674" cy="318983"/>
          </a:xfrm>
        </p:grpSpPr>
        <p:sp>
          <p:nvSpPr>
            <p:cNvPr id="46" name="Rectangle 45"/>
            <p:cNvSpPr/>
            <p:nvPr/>
          </p:nvSpPr>
          <p:spPr>
            <a:xfrm>
              <a:off x="229502" y="1304278"/>
              <a:ext cx="2266053" cy="318983"/>
            </a:xfrm>
            <a:prstGeom prst="rect">
              <a:avLst/>
            </a:prstGeom>
            <a:solidFill>
              <a:srgbClr val="E5E5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21881" y="1325270"/>
              <a:ext cx="1161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B11116"/>
                  </a:solidFill>
                  <a:latin typeface="Arial Narrow" panose="020B0606020202030204" pitchFamily="34" charset="0"/>
                </a:rPr>
                <a:t>English Name:</a:t>
              </a:r>
              <a:endParaRPr lang="ko-KR" altLang="en-US" sz="1200" b="1" dirty="0">
                <a:solidFill>
                  <a:srgbClr val="B11116"/>
                </a:solidFill>
                <a:latin typeface="Arial Narrow" panose="020B0606020202030204" pitchFamily="34" charset="0"/>
              </a:endParaRPr>
            </a:p>
          </p:txBody>
        </p:sp>
      </p:grpSp>
      <p:grpSp>
        <p:nvGrpSpPr>
          <p:cNvPr id="48" name="Group 47"/>
          <p:cNvGrpSpPr/>
          <p:nvPr userDrawn="1"/>
        </p:nvGrpSpPr>
        <p:grpSpPr>
          <a:xfrm>
            <a:off x="2593600" y="1304278"/>
            <a:ext cx="2273674" cy="318983"/>
            <a:chOff x="2593600" y="1304278"/>
            <a:chExt cx="2273674" cy="318983"/>
          </a:xfrm>
        </p:grpSpPr>
        <p:sp>
          <p:nvSpPr>
            <p:cNvPr id="49" name="Rectangle 48"/>
            <p:cNvSpPr/>
            <p:nvPr/>
          </p:nvSpPr>
          <p:spPr>
            <a:xfrm>
              <a:off x="2601221" y="1304278"/>
              <a:ext cx="2266053" cy="318983"/>
            </a:xfrm>
            <a:prstGeom prst="rect">
              <a:avLst/>
            </a:prstGeom>
            <a:solidFill>
              <a:srgbClr val="E5E5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593600" y="1325270"/>
              <a:ext cx="1161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B11116"/>
                  </a:solidFill>
                  <a:latin typeface="Arial Narrow" panose="020B0606020202030204" pitchFamily="34" charset="0"/>
                </a:rPr>
                <a:t>Korean Name:</a:t>
              </a:r>
              <a:endParaRPr lang="ko-KR" altLang="en-US" sz="1200" b="1" dirty="0">
                <a:solidFill>
                  <a:srgbClr val="B11116"/>
                </a:solidFill>
                <a:latin typeface="Arial Narrow" panose="020B0606020202030204" pitchFamily="34" charset="0"/>
              </a:endParaRPr>
            </a:p>
          </p:txBody>
        </p:sp>
      </p:grpSp>
      <p:grpSp>
        <p:nvGrpSpPr>
          <p:cNvPr id="51" name="Group 50"/>
          <p:cNvGrpSpPr/>
          <p:nvPr userDrawn="1"/>
        </p:nvGrpSpPr>
        <p:grpSpPr>
          <a:xfrm>
            <a:off x="221881" y="1682019"/>
            <a:ext cx="2273674" cy="318983"/>
            <a:chOff x="221881" y="1682019"/>
            <a:chExt cx="2273674" cy="318983"/>
          </a:xfrm>
        </p:grpSpPr>
        <p:sp>
          <p:nvSpPr>
            <p:cNvPr id="52" name="Rectangle 51"/>
            <p:cNvSpPr/>
            <p:nvPr/>
          </p:nvSpPr>
          <p:spPr>
            <a:xfrm>
              <a:off x="229502" y="1682019"/>
              <a:ext cx="2266053" cy="318983"/>
            </a:xfrm>
            <a:prstGeom prst="rect">
              <a:avLst/>
            </a:prstGeom>
            <a:solidFill>
              <a:srgbClr val="E5E5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221881" y="1703011"/>
              <a:ext cx="1161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B11116"/>
                  </a:solidFill>
                  <a:latin typeface="Arial Narrow" panose="020B0606020202030204" pitchFamily="34" charset="0"/>
                </a:rPr>
                <a:t>Native Teacher:</a:t>
              </a:r>
              <a:endParaRPr lang="ko-KR" altLang="en-US" sz="1200" b="1" dirty="0">
                <a:solidFill>
                  <a:srgbClr val="B11116"/>
                </a:solidFill>
                <a:latin typeface="Arial Narrow" panose="020B0606020202030204" pitchFamily="34" charset="0"/>
              </a:endParaRPr>
            </a:p>
          </p:txBody>
        </p:sp>
      </p:grpSp>
      <p:sp>
        <p:nvSpPr>
          <p:cNvPr id="54" name="TextBox 53"/>
          <p:cNvSpPr txBox="1"/>
          <p:nvPr userDrawn="1"/>
        </p:nvSpPr>
        <p:spPr>
          <a:xfrm>
            <a:off x="1221588" y="1687622"/>
            <a:ext cx="1266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ko-KR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5" name="Group 54"/>
          <p:cNvGrpSpPr/>
          <p:nvPr userDrawn="1"/>
        </p:nvGrpSpPr>
        <p:grpSpPr>
          <a:xfrm>
            <a:off x="2593600" y="1682019"/>
            <a:ext cx="2273674" cy="318983"/>
            <a:chOff x="2593600" y="1682019"/>
            <a:chExt cx="2273674" cy="318983"/>
          </a:xfrm>
        </p:grpSpPr>
        <p:sp>
          <p:nvSpPr>
            <p:cNvPr id="56" name="Rectangle 55"/>
            <p:cNvSpPr/>
            <p:nvPr/>
          </p:nvSpPr>
          <p:spPr>
            <a:xfrm>
              <a:off x="2601221" y="1682019"/>
              <a:ext cx="2266053" cy="318983"/>
            </a:xfrm>
            <a:prstGeom prst="rect">
              <a:avLst/>
            </a:prstGeom>
            <a:solidFill>
              <a:srgbClr val="E5E5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2593600" y="1703011"/>
              <a:ext cx="1161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B11116"/>
                  </a:solidFill>
                  <a:latin typeface="Arial Narrow" panose="020B0606020202030204" pitchFamily="34" charset="0"/>
                </a:rPr>
                <a:t>Korean Teacher:</a:t>
              </a:r>
              <a:endParaRPr lang="ko-KR" altLang="en-US" sz="1200" b="1" dirty="0">
                <a:solidFill>
                  <a:srgbClr val="B11116"/>
                </a:solidFill>
                <a:latin typeface="Arial Narrow" panose="020B0606020202030204" pitchFamily="34" charset="0"/>
              </a:endParaRPr>
            </a:p>
          </p:txBody>
        </p:sp>
      </p:grpSp>
      <p:sp>
        <p:nvSpPr>
          <p:cNvPr id="58" name="TextBox 57"/>
          <p:cNvSpPr txBox="1"/>
          <p:nvPr userDrawn="1"/>
        </p:nvSpPr>
        <p:spPr>
          <a:xfrm>
            <a:off x="3645700" y="1687622"/>
            <a:ext cx="12235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ko-KR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9" name="Group 58"/>
          <p:cNvGrpSpPr/>
          <p:nvPr userDrawn="1"/>
        </p:nvGrpSpPr>
        <p:grpSpPr>
          <a:xfrm>
            <a:off x="4867275" y="178119"/>
            <a:ext cx="1648562" cy="318983"/>
            <a:chOff x="5184776" y="201931"/>
            <a:chExt cx="1488207" cy="318983"/>
          </a:xfrm>
        </p:grpSpPr>
        <p:sp>
          <p:nvSpPr>
            <p:cNvPr id="60" name="Rectangle 59"/>
            <p:cNvSpPr/>
            <p:nvPr/>
          </p:nvSpPr>
          <p:spPr>
            <a:xfrm>
              <a:off x="5184776" y="201931"/>
              <a:ext cx="1488207" cy="3189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5211762" y="207534"/>
              <a:ext cx="143423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latin typeface="Arial Narrow" panose="020B0606020202030204" pitchFamily="34" charset="0"/>
                </a:rPr>
                <a:t>Month + Year</a:t>
              </a:r>
              <a:endParaRPr lang="ko-KR" altLang="en-US" sz="1400" b="1" dirty="0">
                <a:latin typeface="Arial Narrow" panose="020B0606020202030204" pitchFamily="34" charset="0"/>
              </a:endParaRPr>
            </a:p>
          </p:txBody>
        </p:sp>
      </p:grpSp>
      <p:grpSp>
        <p:nvGrpSpPr>
          <p:cNvPr id="62" name="Group 61"/>
          <p:cNvGrpSpPr/>
          <p:nvPr userDrawn="1"/>
        </p:nvGrpSpPr>
        <p:grpSpPr>
          <a:xfrm>
            <a:off x="5245057" y="665745"/>
            <a:ext cx="1270780" cy="318983"/>
            <a:chOff x="5496928" y="574617"/>
            <a:chExt cx="1176055" cy="318983"/>
          </a:xfrm>
        </p:grpSpPr>
        <p:sp>
          <p:nvSpPr>
            <p:cNvPr id="63" name="Rectangle 62"/>
            <p:cNvSpPr/>
            <p:nvPr/>
          </p:nvSpPr>
          <p:spPr>
            <a:xfrm>
              <a:off x="5496928" y="574617"/>
              <a:ext cx="1176055" cy="3189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512592" y="580220"/>
              <a:ext cx="113340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latin typeface="Arial Narrow" panose="020B0606020202030204" pitchFamily="34" charset="0"/>
                </a:rPr>
                <a:t>Grade + Level</a:t>
              </a:r>
              <a:endParaRPr lang="ko-KR" altLang="en-US" sz="1400" b="1" dirty="0">
                <a:latin typeface="Arial Narrow" panose="020B0606020202030204" pitchFamily="34" charset="0"/>
              </a:endParaRPr>
            </a:p>
          </p:txBody>
        </p:sp>
      </p:grpSp>
      <p:grpSp>
        <p:nvGrpSpPr>
          <p:cNvPr id="65" name="Group 64"/>
          <p:cNvGrpSpPr/>
          <p:nvPr userDrawn="1"/>
        </p:nvGrpSpPr>
        <p:grpSpPr>
          <a:xfrm>
            <a:off x="4970969" y="1298675"/>
            <a:ext cx="1658484" cy="696724"/>
            <a:chOff x="4970969" y="1298675"/>
            <a:chExt cx="1658484" cy="696724"/>
          </a:xfrm>
        </p:grpSpPr>
        <p:sp>
          <p:nvSpPr>
            <p:cNvPr id="66" name="Rectangle 65"/>
            <p:cNvSpPr/>
            <p:nvPr/>
          </p:nvSpPr>
          <p:spPr>
            <a:xfrm>
              <a:off x="4972940" y="1298675"/>
              <a:ext cx="1656513" cy="696724"/>
            </a:xfrm>
            <a:prstGeom prst="rect">
              <a:avLst/>
            </a:prstGeom>
            <a:solidFill>
              <a:srgbClr val="E5E5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4970969" y="1718400"/>
              <a:ext cx="16584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rgbClr val="B11116"/>
                  </a:solidFill>
                  <a:latin typeface="Arial Narrow" panose="020B0606020202030204" pitchFamily="34" charset="0"/>
                </a:rPr>
                <a:t>OVERALL GRADE</a:t>
              </a:r>
              <a:endParaRPr lang="ko-KR" altLang="en-US" sz="1200" b="1" dirty="0">
                <a:solidFill>
                  <a:srgbClr val="B11116"/>
                </a:solidFill>
                <a:latin typeface="Arial Narrow" panose="020B0606020202030204" pitchFamily="34" charset="0"/>
              </a:endParaRPr>
            </a:p>
          </p:txBody>
        </p:sp>
      </p:grpSp>
      <p:graphicFrame>
        <p:nvGraphicFramePr>
          <p:cNvPr id="32" name="Table 31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210177605"/>
              </p:ext>
            </p:extLst>
          </p:nvPr>
        </p:nvGraphicFramePr>
        <p:xfrm>
          <a:off x="219053" y="8008376"/>
          <a:ext cx="6419895" cy="14401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19895">
                  <a:extLst>
                    <a:ext uri="{9D8B030D-6E8A-4147-A177-3AD203B41FA5}">
                      <a16:colId xmlns:a16="http://schemas.microsoft.com/office/drawing/2014/main" val="2888324031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05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Arial" panose="020B0604020202020204" pitchFamily="34" charset="0"/>
                        </a:rPr>
                        <a:t>Comments </a:t>
                      </a:r>
                      <a:r>
                        <a:rPr kumimoji="0" lang="ko-KR" altLang="en-US" sz="105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Arial" panose="020B0604020202020204" pitchFamily="34" charset="0"/>
                        </a:rPr>
                        <a:t>코멘트</a:t>
                      </a:r>
                      <a:endParaRPr lang="ko-KR" altLang="en-US" sz="1050" dirty="0">
                        <a:latin typeface="Arial Black" panose="020B0A040201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68905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ko-KR" altLang="en-US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286868"/>
                  </a:ext>
                </a:extLst>
              </a:tr>
            </a:tbl>
          </a:graphicData>
        </a:graphic>
      </p:graphicFrame>
      <p:sp>
        <p:nvSpPr>
          <p:cNvPr id="33" name="TextBox 32"/>
          <p:cNvSpPr txBox="1"/>
          <p:nvPr userDrawn="1"/>
        </p:nvSpPr>
        <p:spPr>
          <a:xfrm>
            <a:off x="3521862" y="9510205"/>
            <a:ext cx="17231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B11116"/>
                </a:solidFill>
                <a:latin typeface="Arial Narrow" panose="020B0606020202030204" pitchFamily="34" charset="0"/>
              </a:rPr>
              <a:t>Native Teacher Signature:</a:t>
            </a:r>
            <a:endParaRPr lang="ko-KR" altLang="en-US" sz="1200" b="1" dirty="0">
              <a:solidFill>
                <a:srgbClr val="B11116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4731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Additional Comm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748961618"/>
              </p:ext>
            </p:extLst>
          </p:nvPr>
        </p:nvGraphicFramePr>
        <p:xfrm>
          <a:off x="219053" y="1442476"/>
          <a:ext cx="6419895" cy="3086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19895">
                  <a:extLst>
                    <a:ext uri="{9D8B030D-6E8A-4147-A177-3AD203B41FA5}">
                      <a16:colId xmlns:a16="http://schemas.microsoft.com/office/drawing/2014/main" val="2888324031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05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Comments </a:t>
                      </a:r>
                      <a:r>
                        <a:rPr kumimoji="0" lang="ko-KR" altLang="en-US" sz="105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코멘트</a:t>
                      </a:r>
                      <a:endParaRPr lang="ko-KR" altLang="en-US" dirty="0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68905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ko-KR" altLang="en-US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286868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 userDrawn="1"/>
        </p:nvSpPr>
        <p:spPr>
          <a:xfrm>
            <a:off x="0" y="0"/>
            <a:ext cx="1276350" cy="1196340"/>
          </a:xfrm>
          <a:prstGeom prst="rect">
            <a:avLst/>
          </a:prstGeom>
          <a:solidFill>
            <a:srgbClr val="E5E5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80" y="206490"/>
            <a:ext cx="966369" cy="791971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1276350" y="1"/>
            <a:ext cx="5581651" cy="1195833"/>
          </a:xfrm>
          <a:prstGeom prst="rect">
            <a:avLst/>
          </a:prstGeom>
          <a:solidFill>
            <a:srgbClr val="B111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503636" y="59307"/>
            <a:ext cx="4038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Arial Black" panose="020B0A04020102020204" pitchFamily="34" charset="0"/>
              </a:rPr>
              <a:t>SPEAKING</a:t>
            </a:r>
          </a:p>
          <a:p>
            <a:r>
              <a:rPr lang="en-US" altLang="ko-KR" sz="3200" b="1" dirty="0">
                <a:solidFill>
                  <a:schemeClr val="bg1"/>
                </a:solidFill>
                <a:latin typeface="Arial Black" panose="020B0A04020102020204" pitchFamily="34" charset="0"/>
              </a:rPr>
              <a:t>EVALUATION</a:t>
            </a:r>
            <a:endParaRPr lang="ko-KR" altLang="en-US" sz="32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9754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9035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1276350" cy="1196340"/>
          </a:xfrm>
          <a:prstGeom prst="rect">
            <a:avLst/>
          </a:prstGeom>
          <a:solidFill>
            <a:srgbClr val="E5E5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80" y="206490"/>
            <a:ext cx="966369" cy="791971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1276350" y="1"/>
            <a:ext cx="5581651" cy="1195833"/>
          </a:xfrm>
          <a:prstGeom prst="rect">
            <a:avLst/>
          </a:prstGeom>
          <a:solidFill>
            <a:srgbClr val="B111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 userDrawn="1"/>
        </p:nvSpPr>
        <p:spPr>
          <a:xfrm>
            <a:off x="1503636" y="59307"/>
            <a:ext cx="4038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Arial Black" panose="020B0A04020102020204" pitchFamily="34" charset="0"/>
              </a:rPr>
              <a:t>SPEAKING</a:t>
            </a:r>
          </a:p>
          <a:p>
            <a:r>
              <a:rPr lang="en-US" altLang="ko-KR" sz="3200" b="1" dirty="0">
                <a:solidFill>
                  <a:schemeClr val="bg1"/>
                </a:solidFill>
                <a:latin typeface="Arial Black" panose="020B0A04020102020204" pitchFamily="34" charset="0"/>
              </a:rPr>
              <a:t>EVALUATION</a:t>
            </a:r>
            <a:endParaRPr lang="ko-KR" altLang="en-US" sz="32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7777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76350" cy="1196340"/>
          </a:xfrm>
          <a:prstGeom prst="rect">
            <a:avLst/>
          </a:prstGeom>
          <a:solidFill>
            <a:srgbClr val="E5E5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80" y="206490"/>
            <a:ext cx="966369" cy="791971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276350" y="1"/>
            <a:ext cx="5581651" cy="1195833"/>
          </a:xfrm>
          <a:prstGeom prst="rect">
            <a:avLst/>
          </a:prstGeom>
          <a:solidFill>
            <a:srgbClr val="B111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1503636" y="59307"/>
            <a:ext cx="4038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Arial Black" panose="020B0A04020102020204" pitchFamily="34" charset="0"/>
              </a:rPr>
              <a:t>SPEAKING</a:t>
            </a:r>
          </a:p>
          <a:p>
            <a:r>
              <a:rPr lang="en-US" altLang="ko-KR" sz="3200" b="1" dirty="0">
                <a:solidFill>
                  <a:schemeClr val="bg1"/>
                </a:solidFill>
                <a:latin typeface="Arial Black" panose="020B0A04020102020204" pitchFamily="34" charset="0"/>
              </a:rPr>
              <a:t>EVALUATION</a:t>
            </a:r>
            <a:endParaRPr lang="ko-KR" altLang="en-US" sz="3200" b="1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221881" y="1304278"/>
            <a:ext cx="2273674" cy="318983"/>
            <a:chOff x="221881" y="1304278"/>
            <a:chExt cx="2273674" cy="318983"/>
          </a:xfrm>
        </p:grpSpPr>
        <p:sp>
          <p:nvSpPr>
            <p:cNvPr id="12" name="Rectangle 11"/>
            <p:cNvSpPr/>
            <p:nvPr/>
          </p:nvSpPr>
          <p:spPr>
            <a:xfrm>
              <a:off x="229502" y="1304278"/>
              <a:ext cx="2266053" cy="318983"/>
            </a:xfrm>
            <a:prstGeom prst="rect">
              <a:avLst/>
            </a:prstGeom>
            <a:solidFill>
              <a:srgbClr val="E5E5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21881" y="1325270"/>
              <a:ext cx="1161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B11116"/>
                  </a:solidFill>
                  <a:latin typeface="Arial Narrow" panose="020B0606020202030204" pitchFamily="34" charset="0"/>
                </a:rPr>
                <a:t>English Name:</a:t>
              </a:r>
              <a:endParaRPr lang="ko-KR" altLang="en-US" sz="1200" b="1" dirty="0">
                <a:solidFill>
                  <a:srgbClr val="B11116"/>
                </a:solidFill>
                <a:latin typeface="Arial Narrow" panose="020B0606020202030204" pitchFamily="34" charset="0"/>
              </a:endParaRPr>
            </a:p>
          </p:txBody>
        </p:sp>
      </p:grpSp>
      <p:sp>
        <p:nvSpPr>
          <p:cNvPr id="14" name="TextBox 13"/>
          <p:cNvSpPr txBox="1"/>
          <p:nvPr userDrawn="1"/>
        </p:nvSpPr>
        <p:spPr>
          <a:xfrm>
            <a:off x="1169195" y="1309881"/>
            <a:ext cx="1326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Arial" panose="020B0604020202020204" pitchFamily="34" charset="0"/>
                <a:cs typeface="Arial" panose="020B0604020202020204" pitchFamily="34" charset="0"/>
              </a:rPr>
              <a:t>Sarah</a:t>
            </a:r>
            <a:endParaRPr lang="ko-KR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2593600" y="1304278"/>
            <a:ext cx="2273674" cy="318983"/>
            <a:chOff x="2593600" y="1304278"/>
            <a:chExt cx="2273674" cy="318983"/>
          </a:xfrm>
        </p:grpSpPr>
        <p:sp>
          <p:nvSpPr>
            <p:cNvPr id="16" name="Rectangle 15"/>
            <p:cNvSpPr/>
            <p:nvPr/>
          </p:nvSpPr>
          <p:spPr>
            <a:xfrm>
              <a:off x="2601221" y="1304278"/>
              <a:ext cx="2266053" cy="318983"/>
            </a:xfrm>
            <a:prstGeom prst="rect">
              <a:avLst/>
            </a:prstGeom>
            <a:solidFill>
              <a:srgbClr val="E5E5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593600" y="1325270"/>
              <a:ext cx="1161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B11116"/>
                  </a:solidFill>
                  <a:latin typeface="Arial Narrow" panose="020B0606020202030204" pitchFamily="34" charset="0"/>
                </a:rPr>
                <a:t>Korean Name:</a:t>
              </a:r>
              <a:endParaRPr lang="ko-KR" altLang="en-US" sz="1200" b="1" dirty="0">
                <a:solidFill>
                  <a:srgbClr val="B11116"/>
                </a:solidFill>
                <a:latin typeface="Arial Narrow" panose="020B0606020202030204" pitchFamily="34" charset="0"/>
              </a:endParaRPr>
            </a:p>
          </p:txBody>
        </p:sp>
      </p:grpSp>
      <p:sp>
        <p:nvSpPr>
          <p:cNvPr id="18" name="TextBox 17"/>
          <p:cNvSpPr txBox="1"/>
          <p:nvPr userDrawn="1"/>
        </p:nvSpPr>
        <p:spPr>
          <a:xfrm>
            <a:off x="3521862" y="1309881"/>
            <a:ext cx="1345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김서윤</a:t>
            </a:r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221881" y="1682019"/>
            <a:ext cx="2273674" cy="318983"/>
            <a:chOff x="221881" y="1682019"/>
            <a:chExt cx="2273674" cy="318983"/>
          </a:xfrm>
        </p:grpSpPr>
        <p:sp>
          <p:nvSpPr>
            <p:cNvPr id="20" name="Rectangle 19"/>
            <p:cNvSpPr/>
            <p:nvPr/>
          </p:nvSpPr>
          <p:spPr>
            <a:xfrm>
              <a:off x="229502" y="1682019"/>
              <a:ext cx="2266053" cy="318983"/>
            </a:xfrm>
            <a:prstGeom prst="rect">
              <a:avLst/>
            </a:prstGeom>
            <a:solidFill>
              <a:srgbClr val="E5E5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21881" y="1703011"/>
              <a:ext cx="1161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B11116"/>
                  </a:solidFill>
                  <a:latin typeface="Arial Narrow" panose="020B0606020202030204" pitchFamily="34" charset="0"/>
                </a:rPr>
                <a:t>Native Teacher:</a:t>
              </a:r>
              <a:endParaRPr lang="ko-KR" altLang="en-US" sz="1200" b="1" dirty="0">
                <a:solidFill>
                  <a:srgbClr val="B11116"/>
                </a:solidFill>
                <a:latin typeface="Arial Narrow" panose="020B0606020202030204" pitchFamily="34" charset="0"/>
              </a:endParaRPr>
            </a:p>
          </p:txBody>
        </p:sp>
      </p:grpSp>
      <p:sp>
        <p:nvSpPr>
          <p:cNvPr id="22" name="TextBox 21"/>
          <p:cNvSpPr txBox="1"/>
          <p:nvPr userDrawn="1"/>
        </p:nvSpPr>
        <p:spPr>
          <a:xfrm>
            <a:off x="1221588" y="1687622"/>
            <a:ext cx="1266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Arial" panose="020B0604020202020204" pitchFamily="34" charset="0"/>
                <a:cs typeface="Arial" panose="020B0604020202020204" pitchFamily="34" charset="0"/>
              </a:rPr>
              <a:t>Emily TR</a:t>
            </a:r>
            <a:endParaRPr lang="ko-KR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3" name="Group 22"/>
          <p:cNvGrpSpPr/>
          <p:nvPr userDrawn="1"/>
        </p:nvGrpSpPr>
        <p:grpSpPr>
          <a:xfrm>
            <a:off x="2593600" y="1682019"/>
            <a:ext cx="2273674" cy="318983"/>
            <a:chOff x="2593600" y="1682019"/>
            <a:chExt cx="2273674" cy="318983"/>
          </a:xfrm>
        </p:grpSpPr>
        <p:sp>
          <p:nvSpPr>
            <p:cNvPr id="24" name="Rectangle 23"/>
            <p:cNvSpPr/>
            <p:nvPr/>
          </p:nvSpPr>
          <p:spPr>
            <a:xfrm>
              <a:off x="2601221" y="1682019"/>
              <a:ext cx="2266053" cy="318983"/>
            </a:xfrm>
            <a:prstGeom prst="rect">
              <a:avLst/>
            </a:prstGeom>
            <a:solidFill>
              <a:srgbClr val="E5E5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593600" y="1703011"/>
              <a:ext cx="1161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rgbClr val="B11116"/>
                  </a:solidFill>
                  <a:latin typeface="Arial Narrow" panose="020B0606020202030204" pitchFamily="34" charset="0"/>
                </a:rPr>
                <a:t>Korean Teacher:</a:t>
              </a:r>
              <a:endParaRPr lang="ko-KR" altLang="en-US" sz="1200" b="1" dirty="0">
                <a:solidFill>
                  <a:srgbClr val="B11116"/>
                </a:solidFill>
                <a:latin typeface="Arial Narrow" panose="020B0606020202030204" pitchFamily="34" charset="0"/>
              </a:endParaRPr>
            </a:p>
          </p:txBody>
        </p:sp>
      </p:grpSp>
      <p:sp>
        <p:nvSpPr>
          <p:cNvPr id="26" name="TextBox 25"/>
          <p:cNvSpPr txBox="1"/>
          <p:nvPr userDrawn="1"/>
        </p:nvSpPr>
        <p:spPr>
          <a:xfrm>
            <a:off x="3645700" y="1687622"/>
            <a:ext cx="12235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박진서 </a:t>
            </a:r>
            <a:r>
              <a:rPr lang="en-US" altLang="ko-KR" sz="1400" dirty="0">
                <a:latin typeface="Arial" panose="020B0604020202020204" pitchFamily="34" charset="0"/>
                <a:cs typeface="Arial" panose="020B0604020202020204" pitchFamily="34" charset="0"/>
              </a:rPr>
              <a:t>TR</a:t>
            </a:r>
            <a:endParaRPr lang="ko-KR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7" name="Group 26"/>
          <p:cNvGrpSpPr/>
          <p:nvPr userDrawn="1"/>
        </p:nvGrpSpPr>
        <p:grpSpPr>
          <a:xfrm>
            <a:off x="4867275" y="178119"/>
            <a:ext cx="1648562" cy="318983"/>
            <a:chOff x="5184776" y="201931"/>
            <a:chExt cx="1488207" cy="318983"/>
          </a:xfrm>
        </p:grpSpPr>
        <p:sp>
          <p:nvSpPr>
            <p:cNvPr id="28" name="Rectangle 27"/>
            <p:cNvSpPr/>
            <p:nvPr/>
          </p:nvSpPr>
          <p:spPr>
            <a:xfrm>
              <a:off x="5184776" y="201931"/>
              <a:ext cx="1488207" cy="3189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211762" y="207534"/>
              <a:ext cx="143423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latin typeface="Arial Narrow" panose="020B0606020202030204" pitchFamily="34" charset="0"/>
                </a:rPr>
                <a:t>February</a:t>
              </a:r>
              <a:r>
                <a:rPr lang="en-US" altLang="ko-KR" sz="1400" b="1" baseline="0" dirty="0">
                  <a:latin typeface="Arial Narrow" panose="020B0606020202030204" pitchFamily="34" charset="0"/>
                </a:rPr>
                <a:t> 2026</a:t>
              </a:r>
              <a:endParaRPr lang="ko-KR" altLang="en-US" sz="1400" b="1" dirty="0">
                <a:latin typeface="Arial Narrow" panose="020B0606020202030204" pitchFamily="34" charset="0"/>
              </a:endParaRPr>
            </a:p>
          </p:txBody>
        </p:sp>
      </p:grpSp>
      <p:grpSp>
        <p:nvGrpSpPr>
          <p:cNvPr id="30" name="Group 29"/>
          <p:cNvGrpSpPr/>
          <p:nvPr userDrawn="1"/>
        </p:nvGrpSpPr>
        <p:grpSpPr>
          <a:xfrm>
            <a:off x="5245057" y="665745"/>
            <a:ext cx="1270780" cy="318983"/>
            <a:chOff x="5496928" y="574617"/>
            <a:chExt cx="1176055" cy="318983"/>
          </a:xfrm>
        </p:grpSpPr>
        <p:sp>
          <p:nvSpPr>
            <p:cNvPr id="31" name="Rectangle 30"/>
            <p:cNvSpPr/>
            <p:nvPr/>
          </p:nvSpPr>
          <p:spPr>
            <a:xfrm>
              <a:off x="5496928" y="574617"/>
              <a:ext cx="1176055" cy="3189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5512592" y="580220"/>
              <a:ext cx="113340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latin typeface="Arial Narrow" panose="020B0606020202030204" pitchFamily="34" charset="0"/>
                </a:rPr>
                <a:t>E6 Song’s</a:t>
              </a:r>
              <a:endParaRPr lang="ko-KR" altLang="en-US" sz="1400" b="1" dirty="0">
                <a:latin typeface="Arial Narrow" panose="020B0606020202030204" pitchFamily="34" charset="0"/>
              </a:endParaRPr>
            </a:p>
          </p:txBody>
        </p:sp>
      </p:grpSp>
      <p:grpSp>
        <p:nvGrpSpPr>
          <p:cNvPr id="33" name="Group 32"/>
          <p:cNvGrpSpPr/>
          <p:nvPr userDrawn="1"/>
        </p:nvGrpSpPr>
        <p:grpSpPr>
          <a:xfrm>
            <a:off x="4970969" y="1298675"/>
            <a:ext cx="1658484" cy="696724"/>
            <a:chOff x="4970969" y="1298675"/>
            <a:chExt cx="1658484" cy="696724"/>
          </a:xfrm>
        </p:grpSpPr>
        <p:sp>
          <p:nvSpPr>
            <p:cNvPr id="34" name="Rectangle 33"/>
            <p:cNvSpPr/>
            <p:nvPr/>
          </p:nvSpPr>
          <p:spPr>
            <a:xfrm>
              <a:off x="4972940" y="1298675"/>
              <a:ext cx="1656513" cy="696724"/>
            </a:xfrm>
            <a:prstGeom prst="rect">
              <a:avLst/>
            </a:prstGeom>
            <a:solidFill>
              <a:srgbClr val="E5E5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970969" y="1718400"/>
              <a:ext cx="165848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rgbClr val="B11116"/>
                  </a:solidFill>
                  <a:latin typeface="Arial Narrow" panose="020B0606020202030204" pitchFamily="34" charset="0"/>
                </a:rPr>
                <a:t>OVERALL GRADE</a:t>
              </a:r>
              <a:endParaRPr lang="ko-KR" altLang="en-US" sz="1200" b="1" dirty="0">
                <a:solidFill>
                  <a:srgbClr val="B11116"/>
                </a:solidFill>
                <a:latin typeface="Arial Narrow" panose="020B0606020202030204" pitchFamily="34" charset="0"/>
              </a:endParaRPr>
            </a:p>
          </p:txBody>
        </p:sp>
      </p:grpSp>
      <p:sp>
        <p:nvSpPr>
          <p:cNvPr id="36" name="TextBox 35"/>
          <p:cNvSpPr txBox="1"/>
          <p:nvPr userDrawn="1"/>
        </p:nvSpPr>
        <p:spPr>
          <a:xfrm>
            <a:off x="5436428" y="1345377"/>
            <a:ext cx="729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latin typeface="Arial Black" panose="020B0A04020102020204" pitchFamily="34" charset="0"/>
              </a:rPr>
              <a:t>A</a:t>
            </a:r>
            <a:endParaRPr lang="ko-KR" altLang="en-US" sz="2400" b="1" dirty="0">
              <a:latin typeface="Arial Black" panose="020B0A04020102020204" pitchFamily="34" charset="0"/>
            </a:endParaRPr>
          </a:p>
        </p:txBody>
      </p:sp>
      <p:graphicFrame>
        <p:nvGraphicFramePr>
          <p:cNvPr id="37" name="Table 36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53729990"/>
              </p:ext>
            </p:extLst>
          </p:nvPr>
        </p:nvGraphicFramePr>
        <p:xfrm>
          <a:off x="229026" y="2124329"/>
          <a:ext cx="6400424" cy="576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0024">
                  <a:extLst>
                    <a:ext uri="{9D8B030D-6E8A-4147-A177-3AD203B41FA5}">
                      <a16:colId xmlns:a16="http://schemas.microsoft.com/office/drawing/2014/main" val="247911015"/>
                    </a:ext>
                  </a:extLst>
                </a:gridCol>
                <a:gridCol w="654050">
                  <a:extLst>
                    <a:ext uri="{9D8B030D-6E8A-4147-A177-3AD203B41FA5}">
                      <a16:colId xmlns:a16="http://schemas.microsoft.com/office/drawing/2014/main" val="3806264517"/>
                    </a:ext>
                  </a:extLst>
                </a:gridCol>
                <a:gridCol w="937270">
                  <a:extLst>
                    <a:ext uri="{9D8B030D-6E8A-4147-A177-3AD203B41FA5}">
                      <a16:colId xmlns:a16="http://schemas.microsoft.com/office/drawing/2014/main" val="3277761772"/>
                    </a:ext>
                  </a:extLst>
                </a:gridCol>
                <a:gridCol w="937270">
                  <a:extLst>
                    <a:ext uri="{9D8B030D-6E8A-4147-A177-3AD203B41FA5}">
                      <a16:colId xmlns:a16="http://schemas.microsoft.com/office/drawing/2014/main" val="3833310422"/>
                    </a:ext>
                  </a:extLst>
                </a:gridCol>
                <a:gridCol w="937270">
                  <a:extLst>
                    <a:ext uri="{9D8B030D-6E8A-4147-A177-3AD203B41FA5}">
                      <a16:colId xmlns:a16="http://schemas.microsoft.com/office/drawing/2014/main" val="662001239"/>
                    </a:ext>
                  </a:extLst>
                </a:gridCol>
                <a:gridCol w="937270">
                  <a:extLst>
                    <a:ext uri="{9D8B030D-6E8A-4147-A177-3AD203B41FA5}">
                      <a16:colId xmlns:a16="http://schemas.microsoft.com/office/drawing/2014/main" val="1534224506"/>
                    </a:ext>
                  </a:extLst>
                </a:gridCol>
                <a:gridCol w="937270">
                  <a:extLst>
                    <a:ext uri="{9D8B030D-6E8A-4147-A177-3AD203B41FA5}">
                      <a16:colId xmlns:a16="http://schemas.microsoft.com/office/drawing/2014/main" val="1369582542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l"/>
                      <a:r>
                        <a:rPr kumimoji="0" lang="en-US" altLang="ko-KR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Grammar </a:t>
                      </a:r>
                      <a:r>
                        <a:rPr kumimoji="0" lang="ko-KR" alt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문법</a:t>
                      </a:r>
                      <a:endParaRPr lang="en-US" sz="1000" b="1" dirty="0">
                        <a:solidFill>
                          <a:sysClr val="windowText" lastClr="000000"/>
                        </a:solidFill>
                        <a:latin typeface="Arial Narrow" panose="020B0606020202030204" pitchFamily="34" charset="0"/>
                        <a:cs typeface="Times New Roman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bg1"/>
                        </a:solidFill>
                        <a:latin typeface="Arial Narrow" panose="020B0606020202030204" pitchFamily="34" charset="0"/>
                        <a:cs typeface="Times New Roman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C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3205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Subject-Verb Agreement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Verb Tenses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Pronouns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Prepositions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Articles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Plurals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Correct Vocabulary Use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Sentence Structure</a:t>
                      </a:r>
                      <a:endParaRPr kumimoji="0" lang="en-US" sz="6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sz="20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맑은 고딕"/>
                          <a:cs typeface="Times New Roman"/>
                        </a:rPr>
                        <a:t>A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 Narrow" panose="020B0606020202030204" pitchFamily="34" charset="0"/>
                          <a:ea typeface="맑은 고딕"/>
                          <a:cs typeface="Times New Roman"/>
                        </a:rPr>
                        <a:t>Applies advanced grammar concepts accurately; little to no grammar errors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Advanced grammar concepts are used, but with some errors; sometimes mistakes nuances in articles, prepositions, etc.</a:t>
                      </a:r>
                      <a:endParaRPr kumimoji="0" lang="en-US" sz="9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Unsure about how to use advanced grammar concepts correctly; frequently making mistakes in basic grammar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 Narrow" panose="020B0606020202030204" pitchFamily="34" charset="0"/>
                        <a:ea typeface="+mn-ea"/>
                        <a:cs typeface="+mn-cs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Only basic sentence structures are used; many errors in basic concepts like verb tenses and agreement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An abundance of grammar errors impedes  comprehension</a:t>
                      </a:r>
                      <a:endParaRPr kumimoji="0" lang="en-US" sz="9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7879995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Pronunciation </a:t>
                      </a:r>
                      <a:r>
                        <a:rPr kumimoji="0" lang="ko-KR" alt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발음</a:t>
                      </a:r>
                      <a:endParaRPr kumimoji="0" lang="en-US" altLang="ko-KR" sz="1050" b="1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rial Black" panose="020B0A040201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bg1"/>
                        </a:solidFill>
                        <a:latin typeface="Arial Narrow" panose="020B0606020202030204" pitchFamily="34" charset="0"/>
                        <a:cs typeface="Times New Roman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1111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C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2916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Use of </a:t>
                      </a:r>
                      <a:r>
                        <a:rPr kumimoji="0" lang="en-US" altLang="ko-KR" sz="600" b="0" i="0" u="none" strike="noStrike" kern="1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Konglish</a:t>
                      </a:r>
                      <a:endParaRPr kumimoji="0" lang="en-US" altLang="ko-KR" sz="6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Clarity / Mumbling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Difficult Vocabulary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Accent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Syllable Division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Proper Syllable Emphasis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맑은 고딕"/>
                          <a:cs typeface="Times New Roman"/>
                        </a:rPr>
                        <a:t>B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Natural pronunciation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with no errors that impede vocabulary comprehension</a:t>
                      </a:r>
                      <a:endParaRPr lang="en-US" sz="9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Good overall pronunciation, but some occasional odd words</a:t>
                      </a:r>
                      <a:endParaRPr lang="en-US" sz="9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Understandable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pronunciation, but some errors in specific sounds, letters, or syllable division</a:t>
                      </a:r>
                      <a:endParaRPr lang="en-US" sz="9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Pronunciation errors in both advanced and basic vocabulary; beginning to impede understanding</a:t>
                      </a:r>
                      <a:endParaRPr lang="en-US" sz="1200" dirty="0">
                        <a:latin typeface="Arial Narrow" panose="020B0606020202030204" pitchFamily="34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Excessive use of Konglish;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many words are not comprehensible</a:t>
                      </a:r>
                      <a:endParaRPr lang="en-US" sz="9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552147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indent="0" algn="l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Fluency </a:t>
                      </a:r>
                      <a:r>
                        <a:rPr kumimoji="0" lang="ko-KR" alt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유창성</a:t>
                      </a:r>
                      <a:endParaRPr lang="en-US" altLang="ko-KR" sz="1000" b="1" dirty="0">
                        <a:solidFill>
                          <a:sysClr val="windowText" lastClr="000000"/>
                        </a:solidFill>
                        <a:latin typeface="Arial Narrow" panose="020B0606020202030204" pitchFamily="34" charset="0"/>
                        <a:cs typeface="Times New Roman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bg1"/>
                        </a:solidFill>
                        <a:latin typeface="Arial Narrow" panose="020B0606020202030204" pitchFamily="34" charset="0"/>
                        <a:cs typeface="Times New Roman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1111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C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6418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Flow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Varying Intonation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Speaking Pace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Pausing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맑은 고딕"/>
                          <a:cs typeface="Times New Roman"/>
                        </a:rPr>
                        <a:t>A+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Natural flow and appropriate pausing; dynamic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range of tone; speaks with an engaging tone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Decent flow with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appropriate</a:t>
                      </a: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pausing; Some range of tone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Occasional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awkward pauses in the middle of sentences; most sentences spoken with the same intonation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Overuse of filler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w</a:t>
                      </a: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ords (umm/like); some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long pauses begin to impede listener understanding</a:t>
                      </a:r>
                      <a:endParaRPr lang="en-US" sz="800" dirty="0">
                        <a:latin typeface="Arial Narrow" panose="020B0606020202030204" pitchFamily="34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Stopped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 speaking suddenly and could not resume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6943904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indent="0" algn="l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Manner </a:t>
                      </a:r>
                      <a:r>
                        <a:rPr kumimoji="0" lang="ko-KR" alt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태도</a:t>
                      </a:r>
                      <a:endParaRPr lang="en-US" altLang="ko-KR" sz="1000" b="1" dirty="0">
                        <a:solidFill>
                          <a:sysClr val="windowText" lastClr="000000"/>
                        </a:solidFill>
                        <a:latin typeface="Arial Narrow" panose="020B0606020202030204" pitchFamily="34" charset="0"/>
                        <a:cs typeface="Times New Roman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bg1"/>
                        </a:solidFill>
                        <a:latin typeface="Arial Narrow" panose="020B0606020202030204" pitchFamily="34" charset="0"/>
                        <a:cs typeface="Times New Roman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1111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C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2634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Volume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Eye Contact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Energy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Emotion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Posture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Body Language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Gestures</a:t>
                      </a:r>
                      <a:endParaRPr kumimoji="0" lang="en-US" altLang="ko-KR" sz="6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맑은 고딕"/>
                          <a:cs typeface="Times New Roman"/>
                        </a:rPr>
                        <a:t>A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Consistent eye contact across the audience;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natural gestures and emotion;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confident body language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Often makes eye contact and uses some gestures;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developing relevant emotion in speech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Occasional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eye contact and an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attempt at using gestures; lacking in relevant  emotion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Rarely makes eye contact; overreliance on notes; stiff body language;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flat emotion throughout</a:t>
                      </a:r>
                      <a:endParaRPr lang="en-US" sz="800" dirty="0">
                        <a:latin typeface="Arial Narrow" panose="020B0606020202030204" pitchFamily="34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No eye contact;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volume is too soft to hear well; no use of gestures; completely relies on script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546778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indent="0" algn="l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Content </a:t>
                      </a:r>
                      <a:r>
                        <a:rPr kumimoji="0" lang="ko-KR" alt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내용</a:t>
                      </a:r>
                      <a:endParaRPr lang="en-US" altLang="ko-KR" sz="1200" b="1" dirty="0">
                        <a:solidFill>
                          <a:sysClr val="windowText" lastClr="000000"/>
                        </a:solidFill>
                        <a:latin typeface="Arial Narrow" panose="020B0606020202030204" pitchFamily="34" charset="0"/>
                        <a:cs typeface="Times New Roman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bg1"/>
                        </a:solidFill>
                        <a:latin typeface="Arial Narrow" panose="020B0606020202030204" pitchFamily="34" charset="0"/>
                        <a:cs typeface="Times New Roman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1111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C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81400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Details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Reasons &amp; Examples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Organization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Logic &amp; Relevance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Level of Vocabulary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맑은 고딕"/>
                          <a:cs typeface="Times New Roman"/>
                        </a:rPr>
                        <a:t>A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Creative and interesting ideas</a:t>
                      </a:r>
                    </a:p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Logical arguments and organization of ideas</a:t>
                      </a:r>
                    </a:p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Effective use of details &amp; examples</a:t>
                      </a:r>
                    </a:p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Use of advanced vocabulary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Relevant information,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but lacking explanation, detail, or examples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Reliance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on basic </a:t>
                      </a: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vocabulary</a:t>
                      </a:r>
                    </a:p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맑은 고딕"/>
                          <a:cs typeface="Times New Roman"/>
                        </a:rPr>
                        <a:t>Organization needs improvement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Content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 was irrelevant or unsupported; only very basic vocabulary used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7788360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Overall Effort </a:t>
                      </a:r>
                      <a:r>
                        <a:rPr kumimoji="0" lang="ko-KR" alt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준비도</a:t>
                      </a:r>
                      <a:endParaRPr kumimoji="0" lang="en-US" altLang="ko-KR" sz="1000" b="1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rial Black" panose="020B0A040201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bg1"/>
                        </a:solidFill>
                        <a:latin typeface="Arial Narrow" panose="020B0606020202030204" pitchFamily="34" charset="0"/>
                        <a:cs typeface="Times New Roman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1111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C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0308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Effort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Prepared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Memorization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Visual Aids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20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맑은 고딕"/>
                          <a:cs typeface="Times New Roman"/>
                        </a:rPr>
                        <a:t>A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/>
                      <a:r>
                        <a:rPr lang="en-US" sz="800" kern="100" dirty="0">
                          <a:effectLst/>
                          <a:latin typeface="Arial Narrow" panose="020B0606020202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A great amount of effort has been put in;</a:t>
                      </a:r>
                      <a:r>
                        <a:rPr lang="en-US" sz="800" kern="100" baseline="0" dirty="0">
                          <a:effectLst/>
                          <a:latin typeface="Arial Narrow" panose="020B0606020202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 excellent and thorough preparation was done</a:t>
                      </a:r>
                      <a:endParaRPr lang="en-US" sz="800" kern="100" dirty="0">
                        <a:effectLst/>
                        <a:latin typeface="Arial Narrow" panose="020B0606020202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/>
                      <a:r>
                        <a:rPr lang="en-US" sz="800" kern="100" dirty="0">
                          <a:effectLst/>
                          <a:latin typeface="Arial Narrow" panose="020B0606020202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A good amount of effort has been put in;</a:t>
                      </a:r>
                      <a:r>
                        <a:rPr lang="en-US" sz="800" kern="100" baseline="0" dirty="0">
                          <a:effectLst/>
                          <a:latin typeface="Arial Narrow" panose="020B0606020202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 clear evidence of preparation</a:t>
                      </a:r>
                      <a:endParaRPr lang="en-US" sz="800" kern="100" dirty="0">
                        <a:effectLst/>
                        <a:latin typeface="Arial Narrow" panose="020B0606020202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/>
                      <a:r>
                        <a:rPr lang="en-US" sz="800" kern="100" dirty="0">
                          <a:effectLst/>
                          <a:latin typeface="Arial Narrow" panose="020B0606020202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Some effort has been put in;</a:t>
                      </a:r>
                      <a:r>
                        <a:rPr lang="en-US" sz="800" kern="100" baseline="0" dirty="0">
                          <a:effectLst/>
                          <a:latin typeface="Arial Narrow" panose="020B0606020202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 preparation was done, but sufficient</a:t>
                      </a:r>
                      <a:endParaRPr lang="en-US" sz="800" kern="100" dirty="0">
                        <a:effectLst/>
                        <a:latin typeface="Arial Narrow" panose="020B0606020202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/>
                      <a:r>
                        <a:rPr lang="en-US" sz="800" kern="100" dirty="0">
                          <a:effectLst/>
                          <a:latin typeface="Arial Narrow" panose="020B0606020202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Little effort has been put in;</a:t>
                      </a:r>
                      <a:r>
                        <a:rPr lang="en-US" sz="800" kern="100" baseline="0" dirty="0">
                          <a:effectLst/>
                          <a:latin typeface="Arial Narrow" panose="020B0606020202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 not well prepared for the evaluation</a:t>
                      </a:r>
                      <a:endParaRPr lang="en-US" sz="800" kern="100" dirty="0">
                        <a:effectLst/>
                        <a:latin typeface="Arial Narrow" panose="020B0606020202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/>
                      <a:r>
                        <a:rPr lang="en-US" sz="800" kern="100" dirty="0">
                          <a:effectLst/>
                          <a:latin typeface="Arial Narrow" panose="020B0606020202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No effort has been put in;</a:t>
                      </a:r>
                      <a:r>
                        <a:rPr lang="en-US" sz="800" kern="100" baseline="0" dirty="0">
                          <a:effectLst/>
                          <a:latin typeface="Arial Narrow" panose="020B0606020202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 fully unprepared for the evaluation</a:t>
                      </a:r>
                      <a:endParaRPr lang="en-US" sz="800" kern="100" dirty="0">
                        <a:effectLst/>
                        <a:latin typeface="Arial Narrow" panose="020B0606020202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9597219"/>
                  </a:ext>
                </a:extLst>
              </a:tr>
            </a:tbl>
          </a:graphicData>
        </a:graphic>
      </p:graphicFrame>
      <p:graphicFrame>
        <p:nvGraphicFramePr>
          <p:cNvPr id="38" name="Table 37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6355823"/>
              </p:ext>
            </p:extLst>
          </p:nvPr>
        </p:nvGraphicFramePr>
        <p:xfrm>
          <a:off x="219053" y="8008376"/>
          <a:ext cx="6419895" cy="14401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19895">
                  <a:extLst>
                    <a:ext uri="{9D8B030D-6E8A-4147-A177-3AD203B41FA5}">
                      <a16:colId xmlns:a16="http://schemas.microsoft.com/office/drawing/2014/main" val="2888324031"/>
                    </a:ext>
                  </a:extLst>
                </a:gridCol>
              </a:tblGrid>
              <a:tr h="214313">
                <a:tc>
                  <a:txBody>
                    <a:bodyPr/>
                    <a:lstStyle/>
                    <a:p>
                      <a:pPr latinLnBrk="1"/>
                      <a:r>
                        <a:rPr kumimoji="0" lang="en-US" altLang="ko-KR" sz="105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Arial" panose="020B0604020202020204" pitchFamily="34" charset="0"/>
                        </a:rPr>
                        <a:t>Comments </a:t>
                      </a:r>
                      <a:r>
                        <a:rPr kumimoji="0" lang="ko-KR" altLang="en-US" sz="105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Arial" panose="020B0604020202020204" pitchFamily="34" charset="0"/>
                        </a:rPr>
                        <a:t>코멘트</a:t>
                      </a:r>
                      <a:endParaRPr lang="ko-KR" altLang="en-US" sz="1050" dirty="0">
                        <a:latin typeface="Arial Black" panose="020B0A040201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68905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en-US" altLang="ko-KR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latinLnBrk="1"/>
                      <a:endParaRPr lang="ko-KR" altLang="en-US" sz="12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286868"/>
                  </a:ext>
                </a:extLst>
              </a:tr>
            </a:tbl>
          </a:graphicData>
        </a:graphic>
      </p:graphicFrame>
      <p:sp>
        <p:nvSpPr>
          <p:cNvPr id="39" name="TextBox 38"/>
          <p:cNvSpPr txBox="1"/>
          <p:nvPr userDrawn="1"/>
        </p:nvSpPr>
        <p:spPr>
          <a:xfrm>
            <a:off x="3521862" y="9510205"/>
            <a:ext cx="17231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rgbClr val="B11116"/>
                </a:solidFill>
                <a:latin typeface="Arial Narrow" panose="020B0606020202030204" pitchFamily="34" charset="0"/>
              </a:rPr>
              <a:t>Native Teacher Signature:</a:t>
            </a:r>
            <a:endParaRPr lang="ko-KR" altLang="en-US" sz="1200" b="1" dirty="0">
              <a:solidFill>
                <a:srgbClr val="B11116"/>
              </a:solidFill>
              <a:latin typeface="Arial Narrow" panose="020B0606020202030204" pitchFamily="34" charset="0"/>
            </a:endParaRPr>
          </a:p>
        </p:txBody>
      </p:sp>
      <p:sp>
        <p:nvSpPr>
          <p:cNvPr id="40" name="TextBox 39"/>
          <p:cNvSpPr txBox="1"/>
          <p:nvPr userDrawn="1"/>
        </p:nvSpPr>
        <p:spPr>
          <a:xfrm>
            <a:off x="223802" y="8269783"/>
            <a:ext cx="64103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just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chemeClr val="tx1"/>
                </a:solidFill>
                <a:latin typeface="Arial" panose="020B0604020202020204" pitchFamily="34" charset="0"/>
                <a:ea typeface="A little sunshine" panose="02000603000000000000" pitchFamily="2" charset="0"/>
                <a:cs typeface="Arial" panose="020B0604020202020204" pitchFamily="34" charset="0"/>
              </a:rPr>
              <a:t>Type your comments here.</a:t>
            </a:r>
          </a:p>
        </p:txBody>
      </p:sp>
      <p:sp>
        <p:nvSpPr>
          <p:cNvPr id="41" name="TextBox 40"/>
          <p:cNvSpPr txBox="1"/>
          <p:nvPr userDrawn="1"/>
        </p:nvSpPr>
        <p:spPr>
          <a:xfrm rot="19000792">
            <a:off x="1781756" y="4213366"/>
            <a:ext cx="51355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B11116"/>
                </a:solidFill>
                <a:latin typeface="Arial Black" panose="020B0A04020102020204" pitchFamily="34" charset="0"/>
              </a:rPr>
              <a:t>EXAMPLE</a:t>
            </a:r>
            <a:endParaRPr lang="ko-KR" altLang="en-US" sz="7200" b="1" dirty="0">
              <a:solidFill>
                <a:srgbClr val="B11116"/>
              </a:solidFill>
              <a:latin typeface="Arial Black" panose="020B0A040201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39" t="15535" r="28102" b="18787"/>
          <a:stretch/>
        </p:blipFill>
        <p:spPr>
          <a:xfrm>
            <a:off x="5140374" y="9406539"/>
            <a:ext cx="1151379" cy="528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165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CD828-7E34-48B9-AA17-120BE20016BB}" type="datetimeFigureOut">
              <a:rPr lang="ko-KR" altLang="en-US" smtClean="0"/>
              <a:t>2026-02-03</a:t>
            </a:fld>
            <a:endParaRPr lang="ko-KR" altLang="en-US"/>
          </a:p>
        </p:txBody>
      </p:sp>
      <p:sp>
        <p:nvSpPr>
          <p:cNvPr id="4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4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367BA-D885-4720-A927-4E10FCE698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9331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70" r:id="rId2"/>
    <p:sldLayoutId id="2147483669" r:id="rId3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CD828-7E34-48B9-AA17-120BE20016BB}" type="datetimeFigureOut">
              <a:rPr lang="ko-KR" altLang="en-US" smtClean="0"/>
              <a:t>2026-02-03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367BA-D885-4720-A927-4E10FCE698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1779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1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" name="Table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7497"/>
              </p:ext>
            </p:extLst>
          </p:nvPr>
        </p:nvGraphicFramePr>
        <p:xfrm>
          <a:off x="229026" y="2124329"/>
          <a:ext cx="6400424" cy="576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0024">
                  <a:extLst>
                    <a:ext uri="{9D8B030D-6E8A-4147-A177-3AD203B41FA5}">
                      <a16:colId xmlns:a16="http://schemas.microsoft.com/office/drawing/2014/main" val="247911015"/>
                    </a:ext>
                  </a:extLst>
                </a:gridCol>
                <a:gridCol w="654050">
                  <a:extLst>
                    <a:ext uri="{9D8B030D-6E8A-4147-A177-3AD203B41FA5}">
                      <a16:colId xmlns:a16="http://schemas.microsoft.com/office/drawing/2014/main" val="3806264517"/>
                    </a:ext>
                  </a:extLst>
                </a:gridCol>
                <a:gridCol w="937270">
                  <a:extLst>
                    <a:ext uri="{9D8B030D-6E8A-4147-A177-3AD203B41FA5}">
                      <a16:colId xmlns:a16="http://schemas.microsoft.com/office/drawing/2014/main" val="3277761772"/>
                    </a:ext>
                  </a:extLst>
                </a:gridCol>
                <a:gridCol w="937270">
                  <a:extLst>
                    <a:ext uri="{9D8B030D-6E8A-4147-A177-3AD203B41FA5}">
                      <a16:colId xmlns:a16="http://schemas.microsoft.com/office/drawing/2014/main" val="3833310422"/>
                    </a:ext>
                  </a:extLst>
                </a:gridCol>
                <a:gridCol w="937270">
                  <a:extLst>
                    <a:ext uri="{9D8B030D-6E8A-4147-A177-3AD203B41FA5}">
                      <a16:colId xmlns:a16="http://schemas.microsoft.com/office/drawing/2014/main" val="662001239"/>
                    </a:ext>
                  </a:extLst>
                </a:gridCol>
                <a:gridCol w="937270">
                  <a:extLst>
                    <a:ext uri="{9D8B030D-6E8A-4147-A177-3AD203B41FA5}">
                      <a16:colId xmlns:a16="http://schemas.microsoft.com/office/drawing/2014/main" val="1534224506"/>
                    </a:ext>
                  </a:extLst>
                </a:gridCol>
                <a:gridCol w="937270">
                  <a:extLst>
                    <a:ext uri="{9D8B030D-6E8A-4147-A177-3AD203B41FA5}">
                      <a16:colId xmlns:a16="http://schemas.microsoft.com/office/drawing/2014/main" val="1369582542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l"/>
                      <a:r>
                        <a:rPr kumimoji="0" lang="en-US" altLang="ko-KR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Grammar </a:t>
                      </a:r>
                      <a:r>
                        <a:rPr kumimoji="0" lang="ko-KR" alt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문법</a:t>
                      </a:r>
                      <a:endParaRPr lang="en-US" sz="1000" b="1" dirty="0">
                        <a:solidFill>
                          <a:sysClr val="windowText" lastClr="000000"/>
                        </a:solidFill>
                        <a:latin typeface="Arial Narrow" panose="020B0606020202030204" pitchFamily="34" charset="0"/>
                        <a:cs typeface="Times New Roman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bg1"/>
                        </a:solidFill>
                        <a:latin typeface="Arial Narrow" panose="020B0606020202030204" pitchFamily="34" charset="0"/>
                        <a:cs typeface="Times New Roman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C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3205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Subject-Verb Agreement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Verb Tenses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Pronouns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Prepositions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Articles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Plurals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Correct Vocabulary Use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Sentence Structure</a:t>
                      </a:r>
                      <a:endParaRPr kumimoji="0" lang="en-US" sz="6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sz="2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 Black" panose="020B0A0402010202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 Narrow" panose="020B0606020202030204" pitchFamily="34" charset="0"/>
                          <a:ea typeface="맑은 고딕"/>
                          <a:cs typeface="Times New Roman"/>
                        </a:rPr>
                        <a:t>Applies advanced grammar concepts accurately; little to no grammar errors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Advanced grammar concepts are used, but with some errors; sometimes mistakes nuances in articles, prepositions, etc.</a:t>
                      </a:r>
                      <a:endParaRPr kumimoji="0" lang="en-US" sz="9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Unsure about how to use advanced grammar concepts correctly; frequently making mistakes in basic grammar</a:t>
                      </a:r>
                      <a:endParaRPr kumimoji="0" lang="en-US" altLang="ko-KR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 Narrow" panose="020B0606020202030204" pitchFamily="34" charset="0"/>
                        <a:ea typeface="+mn-ea"/>
                        <a:cs typeface="+mn-cs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Only basic sentence structures are used; many errors in basic concepts like verb tenses and agreement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8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An abundance of grammar errors impedes  comprehension</a:t>
                      </a:r>
                      <a:endParaRPr kumimoji="0" lang="en-US" sz="9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7879995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Pronunciation </a:t>
                      </a:r>
                      <a:r>
                        <a:rPr kumimoji="0" lang="ko-KR" alt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발음</a:t>
                      </a:r>
                      <a:endParaRPr kumimoji="0" lang="en-US" altLang="ko-KR" sz="1050" b="1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rial Black" panose="020B0A040201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bg1"/>
                        </a:solidFill>
                        <a:latin typeface="Arial Narrow" panose="020B0606020202030204" pitchFamily="34" charset="0"/>
                        <a:cs typeface="Times New Roman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1111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C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29167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Use of </a:t>
                      </a:r>
                      <a:r>
                        <a:rPr kumimoji="0" lang="en-US" altLang="ko-KR" sz="600" b="0" i="0" u="none" strike="noStrike" kern="100" cap="none" spc="0" normalizeH="0" baseline="0" noProof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Konglish</a:t>
                      </a:r>
                      <a:endParaRPr kumimoji="0" lang="en-US" altLang="ko-KR" sz="6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Clarity / Mumbling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Difficult Vocabulary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Accent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Syllable Division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Proper Syllable Emphasis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altLang="ko-KR" sz="2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 Black" panose="020B0A0402010202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Natural pronunciation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with no errors that impede vocabulary comprehension</a:t>
                      </a:r>
                      <a:endParaRPr lang="en-US" sz="9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Good overall pronunciation, but some occasional odd words</a:t>
                      </a:r>
                      <a:endParaRPr lang="en-US" sz="9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Understandable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pronunciation, but some errors in specific sounds, letters, or syllable division</a:t>
                      </a:r>
                      <a:endParaRPr lang="en-US" sz="9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Pronunciation errors in both advanced and basic vocabulary; beginning to impede understanding</a:t>
                      </a:r>
                      <a:endParaRPr lang="en-US" sz="1200" dirty="0">
                        <a:latin typeface="Arial Narrow" panose="020B0606020202030204" pitchFamily="34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Excessive use of Konglish;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many words are not comprehensible</a:t>
                      </a:r>
                      <a:endParaRPr lang="en-US" sz="9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552147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indent="0" algn="l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Fluency </a:t>
                      </a:r>
                      <a:r>
                        <a:rPr kumimoji="0" lang="ko-KR" alt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유창성</a:t>
                      </a:r>
                      <a:endParaRPr lang="en-US" altLang="ko-KR" sz="1000" b="1" dirty="0">
                        <a:solidFill>
                          <a:sysClr val="windowText" lastClr="000000"/>
                        </a:solidFill>
                        <a:latin typeface="Arial Narrow" panose="020B0606020202030204" pitchFamily="34" charset="0"/>
                        <a:cs typeface="Times New Roman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bg1"/>
                        </a:solidFill>
                        <a:latin typeface="Arial Narrow" panose="020B0606020202030204" pitchFamily="34" charset="0"/>
                        <a:cs typeface="Times New Roman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1111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C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6418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Flow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Varying Intonation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Speaking Pace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Pausing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54557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  <a:defRPr/>
                      </a:pPr>
                      <a:endParaRPr kumimoji="0" lang="en-US" altLang="ko-KR" sz="2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 Black" panose="020B0A0402010202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Natural flow and appropriate pausing; dynamic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range of tone; speaks with an engaging tone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Decent flow with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appropriate</a:t>
                      </a: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pausing; Some range of tone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Occasional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awkward pauses in the middle of sentences; most sentences spoken with the same intonation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Overuse of filler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w</a:t>
                      </a: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ords (umm/like); some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long pauses begin to impede listener understanding</a:t>
                      </a:r>
                      <a:endParaRPr lang="en-US" sz="800" dirty="0">
                        <a:latin typeface="Arial Narrow" panose="020B0606020202030204" pitchFamily="34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Stopped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 speaking suddenly and could not resume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6943904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indent="0" algn="l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Manner </a:t>
                      </a:r>
                      <a:r>
                        <a:rPr kumimoji="0" lang="ko-KR" alt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태도</a:t>
                      </a:r>
                      <a:endParaRPr lang="en-US" altLang="ko-KR" sz="1000" b="1" dirty="0">
                        <a:solidFill>
                          <a:sysClr val="windowText" lastClr="000000"/>
                        </a:solidFill>
                        <a:latin typeface="Arial Narrow" panose="020B0606020202030204" pitchFamily="34" charset="0"/>
                        <a:cs typeface="Times New Roman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bg1"/>
                        </a:solidFill>
                        <a:latin typeface="Arial Narrow" panose="020B0606020202030204" pitchFamily="34" charset="0"/>
                        <a:cs typeface="Times New Roman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1111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C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26341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Volume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Eye Contact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Energy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Emotion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Posture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Body Language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Gestures</a:t>
                      </a:r>
                      <a:endParaRPr kumimoji="0" lang="en-US" altLang="ko-KR" sz="6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Arial" panose="020B0604020202020204" pitchFamily="34" charset="0"/>
                        <a:ea typeface="맑은 고딕"/>
                        <a:cs typeface="Arial" panose="020B0604020202020204" pitchFamily="34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 Black" panose="020B0A0402010202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Consistent eye contact across the audience;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natural gestures and emotion;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confident body language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Often makes eye contact and uses some gestures;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developing relevant emotion in speech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Occasional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</a:t>
                      </a: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eye contact and an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attempt at using gestures; lacking in relevant  emotion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eaLnBrk="0" latinLnBrk="0" hangingPunct="0"/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Rarely makes eye contact; overreliance on notes; stiff body language;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flat emotion throughout</a:t>
                      </a:r>
                      <a:endParaRPr lang="en-US" sz="800" dirty="0">
                        <a:latin typeface="Arial Narrow" panose="020B0606020202030204" pitchFamily="34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No eye contact;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volume is too soft to hear well; no use of gestures; completely relies on script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546778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indent="0" algn="l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Content </a:t>
                      </a:r>
                      <a:r>
                        <a:rPr kumimoji="0" lang="ko-KR" alt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내용</a:t>
                      </a:r>
                      <a:endParaRPr lang="en-US" altLang="ko-KR" sz="1200" b="1" dirty="0">
                        <a:solidFill>
                          <a:sysClr val="windowText" lastClr="000000"/>
                        </a:solidFill>
                        <a:latin typeface="Arial Narrow" panose="020B0606020202030204" pitchFamily="34" charset="0"/>
                        <a:cs typeface="Times New Roman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bg1"/>
                        </a:solidFill>
                        <a:latin typeface="Arial Narrow" panose="020B0606020202030204" pitchFamily="34" charset="0"/>
                        <a:cs typeface="Times New Roman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1111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C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81400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Details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Reasons &amp; Examples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Organization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Logic &amp; Relevance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Level of Vocabulary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0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Symbol"/>
                        <a:buNone/>
                        <a:tabLst/>
                        <a:defRPr/>
                      </a:pPr>
                      <a:endParaRPr kumimoji="0" lang="en-US" altLang="ko-KR" sz="2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 Black" panose="020B0A0402010202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Creative and interesting ideas</a:t>
                      </a:r>
                    </a:p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Logical arguments and organization of ideas</a:t>
                      </a:r>
                    </a:p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Effective use of details &amp; examples</a:t>
                      </a:r>
                    </a:p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Use of advanced vocabulary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Relevant information,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but lacking explanation, detail, or examples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Reliance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 on basic </a:t>
                      </a: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vocabulary</a:t>
                      </a:r>
                    </a:p>
                    <a:p>
                      <a:pPr marL="115888" marR="0" lvl="0" indent="-115888" algn="l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/>
                        <a:buChar char=""/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맑은 고딕"/>
                          <a:cs typeface="Times New Roman"/>
                        </a:rPr>
                        <a:t>Organization needs improvement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kern="10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Content</a:t>
                      </a:r>
                      <a:r>
                        <a:rPr lang="en-US" sz="800" kern="100" baseline="0" dirty="0"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  <a:ea typeface="+mn-ea"/>
                          <a:cs typeface="+mn-cs"/>
                        </a:rPr>
                        <a:t> was irrelevant or unsupported; only very basic vocabulary used</a:t>
                      </a:r>
                      <a:endParaRPr lang="en-US" sz="800" kern="100" dirty="0"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7788360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Overall Effort </a:t>
                      </a:r>
                      <a:r>
                        <a:rPr kumimoji="0" lang="ko-KR" altLang="en-US" sz="1000" b="1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 Black" panose="020B0A04020102020204" pitchFamily="34" charset="0"/>
                          <a:ea typeface="+mn-ea"/>
                          <a:cs typeface="+mn-cs"/>
                        </a:rPr>
                        <a:t>준비도</a:t>
                      </a:r>
                      <a:endParaRPr kumimoji="0" lang="en-US" altLang="ko-KR" sz="1000" b="1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uLnTx/>
                        <a:uFillTx/>
                        <a:latin typeface="Arial Black" panose="020B0A040201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bg1"/>
                        </a:solidFill>
                        <a:latin typeface="Arial Narrow" panose="020B0606020202030204" pitchFamily="34" charset="0"/>
                        <a:cs typeface="Times New Roman" pitchFamily="18" charset="0"/>
                      </a:endParaRP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1111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65455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A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B+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B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latin typeface="Arial Narrow" panose="020B0606020202030204" pitchFamily="34" charset="0"/>
                          <a:cs typeface="Times New Roman" pitchFamily="18" charset="0"/>
                        </a:rPr>
                        <a:t>C</a:t>
                      </a:r>
                    </a:p>
                  </a:txBody>
                  <a:tcPr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0308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Effort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Prepared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Memorization</a:t>
                      </a:r>
                    </a:p>
                    <a:p>
                      <a:pPr marL="88900" marR="0" lvl="0" indent="-74613" algn="l" defTabSz="654557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Pts val="300"/>
                        <a:buFont typeface="Wingdings"/>
                        <a:buChar char=""/>
                        <a:tabLst/>
                        <a:defRPr/>
                      </a:pPr>
                      <a:r>
                        <a:rPr kumimoji="0" lang="en-US" altLang="ko-KR" sz="600" b="0" i="0" u="none" strike="noStrike" kern="1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Visual Aids</a:t>
                      </a: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2000" b="0" i="0" u="none" strike="noStrike" kern="1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rial Black" panose="020B0A04020102020204" pitchFamily="34" charset="0"/>
                        <a:ea typeface="맑은 고딕"/>
                        <a:cs typeface="Times New Roman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/>
                      <a:r>
                        <a:rPr lang="en-US" sz="800" kern="100" dirty="0">
                          <a:effectLst/>
                          <a:latin typeface="Arial Narrow" panose="020B0606020202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A great amount of effort has been put in;</a:t>
                      </a:r>
                      <a:r>
                        <a:rPr lang="en-US" sz="800" kern="100" baseline="0" dirty="0">
                          <a:effectLst/>
                          <a:latin typeface="Arial Narrow" panose="020B0606020202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 excellent and thorough preparation was done</a:t>
                      </a:r>
                      <a:endParaRPr lang="en-US" sz="800" kern="100" dirty="0">
                        <a:effectLst/>
                        <a:latin typeface="Arial Narrow" panose="020B0606020202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/>
                      <a:r>
                        <a:rPr lang="en-US" sz="800" kern="100" dirty="0">
                          <a:effectLst/>
                          <a:latin typeface="Arial Narrow" panose="020B0606020202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A good amount of effort has been put in;</a:t>
                      </a:r>
                      <a:r>
                        <a:rPr lang="en-US" sz="800" kern="100" baseline="0" dirty="0">
                          <a:effectLst/>
                          <a:latin typeface="Arial Narrow" panose="020B0606020202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 clear evidence of preparation</a:t>
                      </a:r>
                      <a:endParaRPr lang="en-US" sz="800" kern="100" dirty="0">
                        <a:effectLst/>
                        <a:latin typeface="Arial Narrow" panose="020B0606020202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/>
                      <a:r>
                        <a:rPr lang="en-US" sz="800" kern="100" dirty="0">
                          <a:effectLst/>
                          <a:latin typeface="Arial Narrow" panose="020B0606020202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Some effort has been put in;</a:t>
                      </a:r>
                      <a:r>
                        <a:rPr lang="en-US" sz="800" kern="100" baseline="0" dirty="0">
                          <a:effectLst/>
                          <a:latin typeface="Arial Narrow" panose="020B0606020202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 preparation was done, but sufficient</a:t>
                      </a:r>
                      <a:endParaRPr lang="en-US" sz="800" kern="100" dirty="0">
                        <a:effectLst/>
                        <a:latin typeface="Arial Narrow" panose="020B0606020202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/>
                      <a:r>
                        <a:rPr lang="en-US" sz="800" kern="100" dirty="0">
                          <a:effectLst/>
                          <a:latin typeface="Arial Narrow" panose="020B0606020202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Little effort has been put in;</a:t>
                      </a:r>
                      <a:r>
                        <a:rPr lang="en-US" sz="800" kern="100" baseline="0" dirty="0">
                          <a:effectLst/>
                          <a:latin typeface="Arial Narrow" panose="020B0606020202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 not well prepared for the evaluation</a:t>
                      </a:r>
                      <a:endParaRPr lang="en-US" sz="800" kern="100" dirty="0">
                        <a:effectLst/>
                        <a:latin typeface="Arial Narrow" panose="020B0606020202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 eaLnBrk="0" latinLnBrk="0" hangingPunct="0"/>
                      <a:r>
                        <a:rPr lang="en-US" sz="800" kern="100" dirty="0">
                          <a:effectLst/>
                          <a:latin typeface="Arial Narrow" panose="020B0606020202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No effort has been put in;</a:t>
                      </a:r>
                      <a:r>
                        <a:rPr lang="en-US" sz="800" kern="100" baseline="0" dirty="0">
                          <a:effectLst/>
                          <a:latin typeface="Arial Narrow" panose="020B0606020202030204" pitchFamily="34" charset="0"/>
                          <a:ea typeface="Malgun Gothic" panose="020B0503020000020004" pitchFamily="34" charset="-127"/>
                          <a:cs typeface="Calibri" panose="020F0502020204030204" pitchFamily="34" charset="0"/>
                        </a:rPr>
                        <a:t> fully unprepared for the evaluation</a:t>
                      </a:r>
                      <a:endParaRPr lang="en-US" sz="800" kern="100" dirty="0">
                        <a:effectLst/>
                        <a:latin typeface="Arial Narrow" panose="020B0606020202030204" pitchFamily="34" charset="0"/>
                        <a:ea typeface="Malgun Gothic" panose="020B0503020000020004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45720" marR="4572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9597219"/>
                  </a:ext>
                </a:extLst>
              </a:tr>
            </a:tbl>
          </a:graphicData>
        </a:graphic>
      </p:graphicFrame>
      <p:sp>
        <p:nvSpPr>
          <p:cNvPr id="37" name="TextBox 36"/>
          <p:cNvSpPr txBox="1"/>
          <p:nvPr/>
        </p:nvSpPr>
        <p:spPr>
          <a:xfrm>
            <a:off x="1169195" y="1309881"/>
            <a:ext cx="13263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ko-KR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521862" y="1309881"/>
            <a:ext cx="13454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ko-KR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436428" y="1345377"/>
            <a:ext cx="729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latin typeface="Arial Black" panose="020B0A04020102020204" pitchFamily="34" charset="0"/>
              </a:rPr>
              <a:t>x</a:t>
            </a:r>
            <a:endParaRPr lang="ko-KR" altLang="en-US" sz="2400" b="1" dirty="0">
              <a:latin typeface="Arial Black" panose="020B0A040201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23802" y="8269783"/>
            <a:ext cx="64103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200" dirty="0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endParaRPr lang="ko-KR" alt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366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3802" y="1703883"/>
            <a:ext cx="64103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just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>
                <a:solidFill>
                  <a:schemeClr val="tx1"/>
                </a:solidFill>
                <a:latin typeface="Arial" panose="020B0604020202020204" pitchFamily="34" charset="0"/>
                <a:ea typeface="A little sunshine" panose="02000603000000000000" pitchFamily="2" charset="0"/>
                <a:cs typeface="Arial" panose="020B0604020202020204" pitchFamily="34" charset="0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586895683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Resource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203</TotalTime>
  <Words>509</Words>
  <Application>Microsoft Office PowerPoint</Application>
  <PresentationFormat>A4 Paper (210x297 mm)</PresentationFormat>
  <Paragraphs>108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11" baseType="lpstr">
      <vt:lpstr>Arial Black</vt:lpstr>
      <vt:lpstr>Wingdings</vt:lpstr>
      <vt:lpstr>맑은 고딕</vt:lpstr>
      <vt:lpstr>Arial Narrow</vt:lpstr>
      <vt:lpstr>Symbol</vt:lpstr>
      <vt:lpstr>Arial</vt:lpstr>
      <vt:lpstr>Calibri</vt:lpstr>
      <vt:lpstr>Master</vt:lpstr>
      <vt:lpstr>Resources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Warren Feltmate</cp:lastModifiedBy>
  <cp:revision>26</cp:revision>
  <cp:lastPrinted>2026-01-30T07:03:06Z</cp:lastPrinted>
  <dcterms:created xsi:type="dcterms:W3CDTF">2026-01-30T03:11:47Z</dcterms:created>
  <dcterms:modified xsi:type="dcterms:W3CDTF">2026-02-03T03:55:19Z</dcterms:modified>
</cp:coreProperties>
</file>

<file path=docProps/thumbnail.jpeg>
</file>